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310" r:id="rId3"/>
    <p:sldId id="311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1" r:id="rId12"/>
    <p:sldId id="320" r:id="rId13"/>
    <p:sldId id="322" r:id="rId14"/>
    <p:sldId id="323" r:id="rId15"/>
    <p:sldId id="324" r:id="rId16"/>
    <p:sldId id="32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1BE8F88-8A10-45BF-9E79-6DC046D067A2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6ADDD15-3CD9-407B-B64B-32D6C3D17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5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B5A5-4B86-489C-9EBA-AC9F125974AA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322D-4D25-421D-A9A1-735275D0B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87D-E3A8-44BB-B778-15E060013320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BE1F7-042A-41E5-B24D-D0A09430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5F056-31F3-43B7-9FC3-A9A9C37FBD6C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53F80-EF11-4ABA-904E-AB421C3CF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1E7C2-C8CC-4C7B-9A61-F0CADE5AB38C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A63BF-C61F-4C0D-9E61-ED34A2509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A0D81-ED22-4F52-A9A6-11A8341FF3C5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D123A-7B31-44F9-A035-60810905D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269A-1E72-4E50-846A-2117B68D3804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DF66-903E-4628-B510-E8A9180F2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60A00-BB52-46D7-9F6C-D7E39A616CC5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53088-F401-4855-BEFD-558113F63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324AB-58AD-4CFB-B86C-5CA76F6E4A86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1E8CE-58D5-432B-BC04-D6CBE93E8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FCAA7-D47E-465D-AE10-04AF0EE8D39E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27BE-B309-4B1A-875E-D5DA15B7A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AED56-6163-4D1C-88A0-7EDAC215B99D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D6090-08EB-4776-9B85-E353C6EAE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D3AC-3040-418E-8AA5-7506C64E00F6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D054-7A4F-4678-A0D8-1642651E2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5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ECFAF5-5002-4847-BE49-52ACE579581D}" type="datetimeFigureOut">
              <a:rPr lang="en-US"/>
              <a:pPr>
                <a:defRPr/>
              </a:pPr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DC6699-D79A-427D-A8F2-45374013B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74" r:id="rId5"/>
    <p:sldLayoutId id="2147483667" r:id="rId6"/>
    <p:sldLayoutId id="2147483668" r:id="rId7"/>
    <p:sldLayoutId id="2147483675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mj@nirs.org" TargetMode="External"/><Relationship Id="rId7" Type="http://schemas.openxmlformats.org/officeDocument/2006/relationships/hyperlink" Target="http://www.nukebusters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eb@nukebusters.org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://www.nirs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imj@nirs.org" TargetMode="External"/><Relationship Id="rId7" Type="http://schemas.openxmlformats.org/officeDocument/2006/relationships/hyperlink" Target="http://www.nukebusters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eb@nukebusters.org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://www.nirs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72973"/>
            <a:ext cx="1905000" cy="146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19272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/>
              <a:t>Responsible – accountable – transparent </a:t>
            </a:r>
            <a:r>
              <a:rPr lang="en-US" sz="4000" b="1" dirty="0"/>
              <a:t>– </a:t>
            </a:r>
            <a:r>
              <a:rPr lang="en-US" sz="4000" b="1" dirty="0" smtClean="0"/>
              <a:t>democratic</a:t>
            </a:r>
            <a:br>
              <a:rPr lang="en-US" sz="4000" b="1" dirty="0" smtClean="0"/>
            </a:br>
            <a:r>
              <a:rPr lang="en-US" sz="3200" b="1" cap="non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Overview Of CAN-NIRS Comments</a:t>
            </a:r>
            <a:endParaRPr 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42672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Tim Judson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Nuclear Information &amp; Resource Service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457200" y="4648200"/>
            <a:ext cx="21986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accent4"/>
                </a:solidFill>
              </a:rPr>
              <a:t>Contact:	</a:t>
            </a:r>
          </a:p>
          <a:p>
            <a:pPr>
              <a:spcBef>
                <a:spcPts val="600"/>
              </a:spcBef>
            </a:pPr>
            <a:r>
              <a:rPr lang="en-US" dirty="0"/>
              <a:t>(301) 270-6477 x14</a:t>
            </a:r>
          </a:p>
          <a:p>
            <a:r>
              <a:rPr lang="en-US" dirty="0">
                <a:solidFill>
                  <a:srgbClr val="292934"/>
                </a:solidFill>
                <a:hlinkClick r:id="rId3"/>
              </a:rPr>
              <a:t>timj@nirs.org</a:t>
            </a:r>
            <a:endParaRPr lang="en-US" dirty="0">
              <a:solidFill>
                <a:srgbClr val="292934"/>
              </a:solidFill>
            </a:endParaRPr>
          </a:p>
          <a:p>
            <a:r>
              <a:rPr lang="en-US" dirty="0">
                <a:solidFill>
                  <a:srgbClr val="292934"/>
                </a:solidFill>
                <a:hlinkClick r:id="rId4"/>
              </a:rPr>
              <a:t>www.nirs.org</a:t>
            </a:r>
            <a:r>
              <a:rPr lang="en-US" dirty="0">
                <a:solidFill>
                  <a:srgbClr val="292934"/>
                </a:solidFill>
              </a:rPr>
              <a:t> </a:t>
            </a:r>
          </a:p>
          <a:p>
            <a:r>
              <a:rPr lang="en-US" dirty="0"/>
              <a:t>Twitter: @</a:t>
            </a:r>
            <a:r>
              <a:rPr lang="en-US" dirty="0" err="1"/>
              <a:t>nirsnet</a:t>
            </a:r>
            <a:endParaRPr lang="en-US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4794" y="441434"/>
            <a:ext cx="414793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  <a:latin typeface="Arial Black" pitchFamily="34" charset="0"/>
              </a:rPr>
              <a:t>Decommissioning Rule Webinar</a:t>
            </a:r>
            <a:endParaRPr lang="en-US" sz="1400" b="1" dirty="0">
              <a:solidFill>
                <a:schemeClr val="accent4"/>
              </a:solidFill>
              <a:latin typeface="Arial Black" pitchFamily="34" charset="0"/>
            </a:endParaRPr>
          </a:p>
          <a:p>
            <a:r>
              <a:rPr lang="en-US" sz="1600" b="1" dirty="0" smtClean="0">
                <a:solidFill>
                  <a:schemeClr val="accent4"/>
                </a:solidFill>
                <a:latin typeface="Arial Black" pitchFamily="34" charset="0"/>
              </a:rPr>
              <a:t>February 15, 2016</a:t>
            </a:r>
            <a:endParaRPr lang="en-US" sz="1600" b="1" dirty="0">
              <a:solidFill>
                <a:schemeClr val="accent4"/>
              </a:solidFill>
              <a:latin typeface="Arial Black" pitchFamily="34" charset="0"/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48"/>
          <a:stretch/>
        </p:blipFill>
        <p:spPr bwMode="auto">
          <a:xfrm>
            <a:off x="2362200" y="5451276"/>
            <a:ext cx="2142796" cy="720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 bwMode="auto">
          <a:xfrm>
            <a:off x="4724400" y="3657600"/>
            <a:ext cx="3886200" cy="108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Deb Katz</a:t>
            </a:r>
          </a:p>
          <a:p>
            <a:r>
              <a:rPr lang="en-US" sz="1800" dirty="0" smtClean="0"/>
              <a:t>Citizens Awareness Network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4617928"/>
            <a:ext cx="2483437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4"/>
                </a:solidFill>
              </a:rPr>
              <a:t>Contact:	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4"/>
                </a:solidFill>
              </a:rPr>
              <a:t>(413) 339-5781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6"/>
              </a:rPr>
              <a:t>deb@nukebusters.org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7"/>
              </a:rPr>
              <a:t>www.nukebusters.org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Twitter</a:t>
            </a:r>
            <a:r>
              <a:rPr lang="en-US" dirty="0">
                <a:solidFill>
                  <a:schemeClr val="accent4"/>
                </a:solidFill>
              </a:rPr>
              <a:t>: @</a:t>
            </a:r>
            <a:r>
              <a:rPr lang="en-US" dirty="0" err="1">
                <a:solidFill>
                  <a:schemeClr val="accent4"/>
                </a:solidFill>
              </a:rPr>
              <a:t>nukebusters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7. </a:t>
            </a:r>
            <a:r>
              <a:rPr lang="en-US" b="1" dirty="0"/>
              <a:t>Create a </a:t>
            </a: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Decom </a:t>
            </a:r>
            <a:r>
              <a:rPr lang="en-US" b="1" dirty="0"/>
              <a:t>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Model Option Needed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Guide Licensees in Decom Planning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Help States, Communities Evaluate Decom Plans</a:t>
            </a:r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Balance Short- and Long-Term Safety, Cost</a:t>
            </a:r>
            <a:endParaRPr lang="en-US" b="1" dirty="0">
              <a:solidFill>
                <a:schemeClr val="accent4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Rancho </a:t>
            </a:r>
            <a:r>
              <a:rPr lang="en-US" b="1" dirty="0" err="1" smtClean="0">
                <a:solidFill>
                  <a:schemeClr val="accent4"/>
                </a:solidFill>
              </a:rPr>
              <a:t>Seco</a:t>
            </a:r>
            <a:r>
              <a:rPr lang="en-US" b="1" dirty="0" smtClean="0">
                <a:solidFill>
                  <a:schemeClr val="accent4"/>
                </a:solidFill>
              </a:rPr>
              <a:t> Example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Decom Fund Shortfall at Closure Date (1989)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Limited Use of SAFSTOR</a:t>
            </a:r>
            <a:endParaRPr lang="en-US" sz="2000" dirty="0">
              <a:solidFill>
                <a:schemeClr val="accent4"/>
              </a:solidFill>
            </a:endParaRPr>
          </a:p>
          <a:p>
            <a:r>
              <a:rPr lang="en-US" sz="2000" dirty="0" smtClean="0">
                <a:solidFill>
                  <a:schemeClr val="accent4"/>
                </a:solidFill>
              </a:rPr>
              <a:t>Several Years of Careful Planning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Retained ~50% of the Workforce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Decom Completed in ~20 years (2009)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Planned Decom and Site Remediation (PDSR)</a:t>
            </a:r>
            <a:endParaRPr lang="en-US" sz="2800" b="1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9. Allow States to Regulate Decom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Decom Outcomes Affect States Directly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Delays Affect Communities, Tax Base 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Failures Require State Intervention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Fund Shortfalls Cost Taxpayers, Ratepayers</a:t>
            </a:r>
          </a:p>
          <a:p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NRC Certifies States to Regulate Radioactive Materials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Agreement States Program Provides Mechanism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States Regulate Chemical Pollution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Safety Issues Reserved to NRC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ANPR Affirms Nuclear Safety Concerns Minimal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HLW Waste Management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8. </a:t>
            </a:r>
            <a:r>
              <a:rPr lang="en-US" b="1" dirty="0" smtClean="0"/>
              <a:t>Establish Site-Specific </a:t>
            </a:r>
            <a:r>
              <a:rPr lang="en-US" b="1" dirty="0"/>
              <a:t>Advisory </a:t>
            </a:r>
            <a:r>
              <a:rPr lang="en-US" b="1" dirty="0" smtClean="0"/>
              <a:t>Boards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Affected Communities Have a Right to Be Informed, Involved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Community Advisory Boards Provide a Model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Regular, Open Meetings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Forum for Q&amp;A with Licensee, Regulators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Weakness: No Real Authority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Formalize Site-Specific Decom Advisory Boards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Stakeholder Representation: Tribal, Local and State Governments, Public</a:t>
            </a:r>
            <a:r>
              <a:rPr lang="en-US" sz="2000" dirty="0">
                <a:solidFill>
                  <a:schemeClr val="accent4"/>
                </a:solidFill>
              </a:rPr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Interest Organizations, Reactor Workers 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Access to Information, Licensee and NRC Staff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Resources to Hire Technical Consultants</a:t>
            </a:r>
            <a:endParaRPr lang="en-US" sz="2000" dirty="0">
              <a:solidFill>
                <a:schemeClr val="accent4"/>
              </a:solidFill>
            </a:endParaRPr>
          </a:p>
          <a:p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3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</a:t>
            </a:r>
            <a:r>
              <a:rPr lang="en-US" b="1" dirty="0"/>
              <a:t>Require </a:t>
            </a:r>
            <a:r>
              <a:rPr lang="en-US" b="1" dirty="0" smtClean="0"/>
              <a:t>Inspections and Oversight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Currently No </a:t>
            </a:r>
            <a:r>
              <a:rPr lang="en-US" b="1" dirty="0">
                <a:solidFill>
                  <a:schemeClr val="accent4"/>
                </a:solidFill>
              </a:rPr>
              <a:t>Basis for Oversight or </a:t>
            </a:r>
            <a:r>
              <a:rPr lang="en-US" b="1" dirty="0" smtClean="0">
                <a:solidFill>
                  <a:schemeClr val="accent4"/>
                </a:solidFill>
              </a:rPr>
              <a:t>Enforcement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No Decom Plans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No Resident Inspectors, Assigned Staff, or Inspections </a:t>
            </a:r>
          </a:p>
          <a:p>
            <a:endParaRPr lang="en-US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Dedicated Inspection Staff Needed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Report to Community Advisory Board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NRC Institutional Knowledge of the Decom Project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Creates Atmosphere of Accountability</a:t>
            </a:r>
          </a:p>
          <a:p>
            <a:endParaRPr lang="en-US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Regular Inspection Schedules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Programmatic Oversight and Performance Evaluation</a:t>
            </a:r>
            <a:endParaRPr lang="en-US" sz="2000" dirty="0">
              <a:solidFill>
                <a:schemeClr val="accent4"/>
              </a:solidFill>
            </a:endParaRPr>
          </a:p>
          <a:p>
            <a:r>
              <a:rPr lang="en-US" sz="2000" dirty="0">
                <a:solidFill>
                  <a:schemeClr val="accent4"/>
                </a:solidFill>
              </a:rPr>
              <a:t>Unannounced Inspections </a:t>
            </a:r>
            <a:r>
              <a:rPr lang="en-US" sz="2000" dirty="0" smtClean="0">
                <a:solidFill>
                  <a:schemeClr val="accent4"/>
                </a:solidFill>
              </a:rPr>
              <a:t>Possible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3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11. </a:t>
            </a:r>
            <a:r>
              <a:rPr lang="en-US" b="1" dirty="0"/>
              <a:t>Increase </a:t>
            </a:r>
            <a:r>
              <a:rPr lang="en-US" b="1" dirty="0" smtClean="0"/>
              <a:t>Decom License </a:t>
            </a:r>
            <a:r>
              <a:rPr lang="en-US" b="1" dirty="0"/>
              <a:t>Fees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NRC License Fees Send the Wrong Message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Decom License Fees &gt;5% of Operating Reactor Fees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2015: $223,000/yr. vs. $5,030,000/yr.</a:t>
            </a:r>
          </a:p>
          <a:p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NRC Must Have Resources for Decom Oversight</a:t>
            </a:r>
          </a:p>
          <a:p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4"/>
                </a:solidFill>
              </a:rPr>
              <a:t>Conflict of Interest for NRC</a:t>
            </a:r>
          </a:p>
          <a:p>
            <a:r>
              <a:rPr lang="en-US" dirty="0">
                <a:solidFill>
                  <a:schemeClr val="accent4"/>
                </a:solidFill>
              </a:rPr>
              <a:t>Enforcing Regulations Undermines Job Security at NRC</a:t>
            </a:r>
          </a:p>
          <a:p>
            <a:endParaRPr lang="en-US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NRC </a:t>
            </a:r>
            <a:r>
              <a:rPr lang="en-US" b="1" dirty="0">
                <a:solidFill>
                  <a:schemeClr val="accent4"/>
                </a:solidFill>
              </a:rPr>
              <a:t>Must Adapt to Industry Changes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Agency </a:t>
            </a:r>
            <a:r>
              <a:rPr lang="en-US" sz="2000" dirty="0">
                <a:solidFill>
                  <a:schemeClr val="accent4"/>
                </a:solidFill>
              </a:rPr>
              <a:t>Funding Crisis Looms with Reactor </a:t>
            </a:r>
            <a:r>
              <a:rPr lang="en-US" sz="2000" dirty="0" smtClean="0">
                <a:solidFill>
                  <a:schemeClr val="accent4"/>
                </a:solidFill>
              </a:rPr>
              <a:t>Closures</a:t>
            </a:r>
            <a:endParaRPr lang="en-US" sz="2000" dirty="0">
              <a:solidFill>
                <a:schemeClr val="accent4"/>
              </a:solidFill>
            </a:endParaRPr>
          </a:p>
          <a:p>
            <a:endParaRPr lang="en-US" sz="2000" dirty="0">
              <a:solidFill>
                <a:schemeClr val="accent4"/>
              </a:solidFill>
            </a:endParaRPr>
          </a:p>
          <a:p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 of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chemeClr val="accent4"/>
                </a:solidFill>
              </a:rPr>
              <a:t>Require </a:t>
            </a:r>
            <a:r>
              <a:rPr lang="en-US" sz="2000" b="1" dirty="0" smtClean="0">
                <a:solidFill>
                  <a:schemeClr val="accent4"/>
                </a:solidFill>
              </a:rPr>
              <a:t>Full Decom </a:t>
            </a:r>
            <a:r>
              <a:rPr lang="en-US" sz="2000" b="1" dirty="0">
                <a:solidFill>
                  <a:schemeClr val="accent4"/>
                </a:solidFill>
              </a:rPr>
              <a:t>Funding Upon Closure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Bar Exemptions for Decom Fund Expenses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chemeClr val="accent4"/>
                </a:solidFill>
              </a:rPr>
              <a:t>Restore NEPA </a:t>
            </a:r>
            <a:r>
              <a:rPr lang="en-US" sz="2000" b="1" dirty="0" smtClean="0">
                <a:solidFill>
                  <a:schemeClr val="accent4"/>
                </a:solidFill>
              </a:rPr>
              <a:t>Compliance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solidFill>
                  <a:schemeClr val="accent4"/>
                </a:solidFill>
              </a:rPr>
              <a:t>Restore Public Hearing </a:t>
            </a:r>
            <a:r>
              <a:rPr lang="en-US" sz="2000" b="1" dirty="0" smtClean="0">
                <a:solidFill>
                  <a:schemeClr val="accent4"/>
                </a:solidFill>
              </a:rPr>
              <a:t>Rights and Safeguards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Require Decommissioning Plans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Regulate Use of </a:t>
            </a:r>
            <a:r>
              <a:rPr lang="en-US" sz="2000" b="1" dirty="0">
                <a:solidFill>
                  <a:schemeClr val="accent4"/>
                </a:solidFill>
              </a:rPr>
              <a:t>SAFSTOR </a:t>
            </a:r>
            <a:r>
              <a:rPr lang="en-US" sz="2000" b="1" dirty="0" smtClean="0">
                <a:solidFill>
                  <a:schemeClr val="accent4"/>
                </a:solidFill>
              </a:rPr>
              <a:t>and DECON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Create 4</a:t>
            </a:r>
            <a:r>
              <a:rPr lang="en-US" sz="2000" b="1" baseline="30000" dirty="0" smtClean="0">
                <a:solidFill>
                  <a:schemeClr val="accent4"/>
                </a:solidFill>
              </a:rPr>
              <a:t>th</a:t>
            </a:r>
            <a:r>
              <a:rPr lang="en-US" sz="2000" b="1" dirty="0" smtClean="0">
                <a:solidFill>
                  <a:schemeClr val="accent4"/>
                </a:solidFill>
              </a:rPr>
              <a:t> Decom Option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Establish Site-Specific </a:t>
            </a:r>
            <a:r>
              <a:rPr lang="en-US" sz="2000" b="1" dirty="0">
                <a:solidFill>
                  <a:schemeClr val="accent4"/>
                </a:solidFill>
              </a:rPr>
              <a:t>Advisory </a:t>
            </a:r>
            <a:r>
              <a:rPr lang="en-US" sz="2000" b="1" dirty="0" smtClean="0">
                <a:solidFill>
                  <a:schemeClr val="accent4"/>
                </a:solidFill>
              </a:rPr>
              <a:t>Boards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Permit State Oversight of Decom</a:t>
            </a:r>
            <a:endParaRPr lang="en-US" sz="2000" b="1" dirty="0">
              <a:solidFill>
                <a:schemeClr val="accent4"/>
              </a:solidFill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Mandate NRC </a:t>
            </a:r>
            <a:r>
              <a:rPr lang="en-US" sz="2000" b="1" dirty="0">
                <a:solidFill>
                  <a:schemeClr val="accent4"/>
                </a:solidFill>
              </a:rPr>
              <a:t>Inspections and Oversight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/>
                </a:solidFill>
              </a:rPr>
              <a:t>Increase License Fees for Decom Reactors</a:t>
            </a:r>
            <a:endParaRPr lang="en-US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72973"/>
            <a:ext cx="1905000" cy="146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19272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/>
              <a:t>Responsible – accountable – transparent </a:t>
            </a:r>
            <a:r>
              <a:rPr lang="en-US" sz="4000" b="1" dirty="0"/>
              <a:t>– </a:t>
            </a:r>
            <a:r>
              <a:rPr lang="en-US" sz="4000" b="1" dirty="0" smtClean="0"/>
              <a:t>democratic</a:t>
            </a:r>
            <a:br>
              <a:rPr lang="en-US" sz="4000" b="1" dirty="0" smtClean="0"/>
            </a:br>
            <a:r>
              <a:rPr lang="en-US" sz="3200" b="1" cap="non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Overview Of CAN-NIRS Comments</a:t>
            </a:r>
            <a:endParaRPr lang="en-US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42672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Tim Judson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Nuclear Information &amp; Resource Service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457200" y="4648200"/>
            <a:ext cx="21986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accent4"/>
                </a:solidFill>
              </a:rPr>
              <a:t>Contact:	</a:t>
            </a:r>
          </a:p>
          <a:p>
            <a:pPr>
              <a:spcBef>
                <a:spcPts val="600"/>
              </a:spcBef>
            </a:pPr>
            <a:r>
              <a:rPr lang="en-US" dirty="0"/>
              <a:t>(301) 270-6477 x14</a:t>
            </a:r>
          </a:p>
          <a:p>
            <a:r>
              <a:rPr lang="en-US" dirty="0">
                <a:solidFill>
                  <a:srgbClr val="292934"/>
                </a:solidFill>
                <a:hlinkClick r:id="rId3"/>
              </a:rPr>
              <a:t>timj@nirs.org</a:t>
            </a:r>
            <a:endParaRPr lang="en-US" dirty="0">
              <a:solidFill>
                <a:srgbClr val="292934"/>
              </a:solidFill>
            </a:endParaRPr>
          </a:p>
          <a:p>
            <a:r>
              <a:rPr lang="en-US" dirty="0">
                <a:solidFill>
                  <a:srgbClr val="292934"/>
                </a:solidFill>
                <a:hlinkClick r:id="rId4"/>
              </a:rPr>
              <a:t>www.nirs.org</a:t>
            </a:r>
            <a:r>
              <a:rPr lang="en-US" dirty="0">
                <a:solidFill>
                  <a:srgbClr val="292934"/>
                </a:solidFill>
              </a:rPr>
              <a:t> </a:t>
            </a:r>
          </a:p>
          <a:p>
            <a:r>
              <a:rPr lang="en-US" dirty="0"/>
              <a:t>Twitter: @</a:t>
            </a:r>
            <a:r>
              <a:rPr lang="en-US" dirty="0" err="1"/>
              <a:t>nirsnet</a:t>
            </a:r>
            <a:endParaRPr lang="en-US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4794" y="441434"/>
            <a:ext cx="414793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  <a:latin typeface="Arial Black" pitchFamily="34" charset="0"/>
              </a:rPr>
              <a:t>Decommissioning Rule Webinar</a:t>
            </a:r>
            <a:endParaRPr lang="en-US" sz="1400" b="1" dirty="0">
              <a:solidFill>
                <a:schemeClr val="accent4"/>
              </a:solidFill>
              <a:latin typeface="Arial Black" pitchFamily="34" charset="0"/>
            </a:endParaRPr>
          </a:p>
          <a:p>
            <a:r>
              <a:rPr lang="en-US" sz="1600" b="1" dirty="0" smtClean="0">
                <a:solidFill>
                  <a:schemeClr val="accent4"/>
                </a:solidFill>
                <a:latin typeface="Arial Black" pitchFamily="34" charset="0"/>
              </a:rPr>
              <a:t>February 15, 2016</a:t>
            </a:r>
            <a:endParaRPr lang="en-US" sz="1600" b="1" dirty="0">
              <a:solidFill>
                <a:schemeClr val="accent4"/>
              </a:solidFill>
              <a:latin typeface="Arial Black" pitchFamily="34" charset="0"/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48"/>
          <a:stretch/>
        </p:blipFill>
        <p:spPr bwMode="auto">
          <a:xfrm>
            <a:off x="2362200" y="5451276"/>
            <a:ext cx="2142796" cy="720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 bwMode="auto">
          <a:xfrm>
            <a:off x="4724400" y="3657600"/>
            <a:ext cx="3886200" cy="108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Deb Katz</a:t>
            </a:r>
          </a:p>
          <a:p>
            <a:r>
              <a:rPr lang="en-US" sz="1800" dirty="0" smtClean="0"/>
              <a:t>Citizens Awareness Network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4617928"/>
            <a:ext cx="2483437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4"/>
                </a:solidFill>
              </a:rPr>
              <a:t>Contact:	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4"/>
                </a:solidFill>
              </a:rPr>
              <a:t>(413) 339-5781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6"/>
              </a:rPr>
              <a:t>deb@nukebusters.org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7"/>
              </a:rPr>
              <a:t>www.nukebusters.org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Twitter</a:t>
            </a:r>
            <a:r>
              <a:rPr lang="en-US" dirty="0">
                <a:solidFill>
                  <a:schemeClr val="accent4"/>
                </a:solidFill>
              </a:rPr>
              <a:t>: @</a:t>
            </a:r>
            <a:r>
              <a:rPr lang="en-US" dirty="0" err="1">
                <a:solidFill>
                  <a:schemeClr val="accent4"/>
                </a:solidFill>
              </a:rPr>
              <a:t>nukebusters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NIRS and CAN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Coalition Comment Letter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Distribute for Review this Week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Send Feedback by March 1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Goal: 50 Organizations by March 18</a:t>
            </a:r>
          </a:p>
          <a:p>
            <a:pPr marL="0" indent="0">
              <a:buNone/>
            </a:pPr>
            <a:endParaRPr lang="en-US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Outreach to States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Governors, Attorneys General, Local Officials</a:t>
            </a:r>
          </a:p>
          <a:p>
            <a:pPr marL="0" indent="0"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Public Comment Petition</a:t>
            </a:r>
            <a:endParaRPr lang="en-US" b="1" dirty="0">
              <a:solidFill>
                <a:schemeClr val="accent4"/>
              </a:solidFill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3600" b="1" i="1" dirty="0" smtClean="0">
                <a:solidFill>
                  <a:schemeClr val="accent2"/>
                </a:solidFill>
              </a:rPr>
              <a:t>PLEASE JOIN US!</a:t>
            </a:r>
          </a:p>
        </p:txBody>
      </p:sp>
    </p:spTree>
    <p:extLst>
      <p:ext uri="{BB962C8B-B14F-4D97-AF65-F5344CB8AC3E}">
        <p14:creationId xmlns:p14="http://schemas.microsoft.com/office/powerpoint/2010/main" val="320601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Where is NRC Headed?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Long-Term Deregulation Trend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ANPR Focus on Fuel Pool Risks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NRC not Concerned with Cleanup</a:t>
            </a:r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Recent Exemptions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Use of Decom Funds for Non-Decom Expenses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Emergency Preparedness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Industry Economic Pressures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Closures, Shortfalls, Liabilities</a:t>
            </a:r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Line of Questioning in ANPR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Fitness for Duty, Staff Qualifications, PSDAR Review, etc.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59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 </a:t>
            </a:r>
            <a:r>
              <a:rPr lang="en-US" b="1" dirty="0" smtClean="0"/>
              <a:t>Require Full Decom Funds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Decommissioning Funding Crisis Undermines Safety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Reactors Closing without Adequate Decom Funds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Licensees Exploit SAFSTOR to Avoid Compliance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Deferring Cleanup for Decades</a:t>
            </a:r>
            <a:endParaRPr lang="en-US" sz="2000" dirty="0">
              <a:solidFill>
                <a:schemeClr val="accent4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Easily Fixed: Require Full Decom Funds by Time of Closure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accent4"/>
                </a:solidFill>
              </a:rPr>
              <a:t>Require Full Decom Funding when Reactor Closes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Do Not Permit SAFSTOR to Make Up for Inadequate Planning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000" dirty="0" smtClean="0">
              <a:solidFill>
                <a:schemeClr val="accent4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b="1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 No </a:t>
            </a:r>
            <a:r>
              <a:rPr lang="en-US" b="1" dirty="0" smtClean="0"/>
              <a:t>Use of Decom Funds for Non-Decom Expenses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Trust Funds Only for Radiological Decom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NOT High-Level Waste Storage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NOT </a:t>
            </a:r>
            <a:r>
              <a:rPr lang="en-US" sz="2000" dirty="0">
                <a:solidFill>
                  <a:schemeClr val="accent4"/>
                </a:solidFill>
              </a:rPr>
              <a:t>Emergency Planning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NOT Property Taxes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NOT Lobbying</a:t>
            </a:r>
          </a:p>
          <a:p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NRC Exemptions Compromise Decom Funding</a:t>
            </a:r>
          </a:p>
          <a:p>
            <a:endParaRPr lang="en-US" sz="20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Permits Profiteering from Decom Funds 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HLW Settlements Cover 80% of Costs 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NRC Does Not Require Licensees to Reimburse Trust Fund</a:t>
            </a: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2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Restore </a:t>
            </a:r>
            <a:r>
              <a:rPr lang="en-US" b="1" dirty="0"/>
              <a:t>NEPA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Reclassify Decom as a Major Federal Action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Requires Meaningful Oversight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b="1" dirty="0">
              <a:solidFill>
                <a:schemeClr val="accent4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EPA Involvement Needed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EPA Role Limited to Groundwater Contamination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accent4"/>
                </a:solidFill>
              </a:rPr>
              <a:t>Significant Chemical Contamination at Reactor Sites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4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4. Restore </a:t>
            </a:r>
            <a:r>
              <a:rPr lang="en-US" b="1" dirty="0" smtClean="0"/>
              <a:t>Public </a:t>
            </a:r>
            <a:r>
              <a:rPr lang="en-US" b="1" dirty="0"/>
              <a:t>Hearing </a:t>
            </a:r>
            <a:r>
              <a:rPr lang="en-US" b="1" dirty="0" smtClean="0"/>
              <a:t>Rights and Democratic Safeguards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Decom Must be Accountable to Communities, States </a:t>
            </a:r>
            <a:endParaRPr lang="en-US" b="1" dirty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NRC Rule Changes Afford No </a:t>
            </a:r>
            <a:r>
              <a:rPr lang="en-US" b="1" dirty="0">
                <a:solidFill>
                  <a:schemeClr val="accent4"/>
                </a:solidFill>
              </a:rPr>
              <a:t>Meaningful Public Involvement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Only One Public Meeting (PSDAR)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Full </a:t>
            </a:r>
            <a:r>
              <a:rPr lang="en-US" b="1" dirty="0">
                <a:solidFill>
                  <a:schemeClr val="accent4"/>
                </a:solidFill>
              </a:rPr>
              <a:t>Hearing Rights Needed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sz="2000" dirty="0" smtClean="0">
                <a:solidFill>
                  <a:schemeClr val="accent4"/>
                </a:solidFill>
              </a:rPr>
              <a:t>Cross </a:t>
            </a:r>
            <a:r>
              <a:rPr lang="en-US" sz="2000" dirty="0">
                <a:solidFill>
                  <a:schemeClr val="accent4"/>
                </a:solidFill>
              </a:rPr>
              <a:t>Examination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Discovery</a:t>
            </a:r>
            <a:endParaRPr lang="en-US" sz="2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9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Require Full Decom Plans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PSDAR = Figure-It-Out-As-We-Go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Decommissioning Highly Site-Specific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Reactor Design, Modifications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Operational History and Contamination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Geological and Hydrological Features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Detailed Site Surveys and Planning Required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Worker Safety and Radiation Exposure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Radiological Controls and Community Safety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Site Remediation and Pollution Controls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Financial Planning and Cost Management </a:t>
            </a:r>
          </a:p>
        </p:txBody>
      </p:sp>
    </p:spTree>
    <p:extLst>
      <p:ext uri="{BB962C8B-B14F-4D97-AF65-F5344CB8AC3E}">
        <p14:creationId xmlns:p14="http://schemas.microsoft.com/office/powerpoint/2010/main" val="409735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 </a:t>
            </a:r>
            <a:r>
              <a:rPr lang="en-US" b="1" dirty="0" smtClean="0"/>
              <a:t>Place Restrictions </a:t>
            </a:r>
            <a:r>
              <a:rPr lang="en-US" b="1" dirty="0"/>
              <a:t>on </a:t>
            </a:r>
            <a:r>
              <a:rPr lang="en-US" b="1" dirty="0" smtClean="0"/>
              <a:t>SAFSTOR and DECON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Choice of Decom Options not Neutral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DECON = Radiation Risk to Workers, Community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SAFSTOR = Contamination Spread, Site Abandonment Risk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Decom Method Selection Must be Justified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Community Protection over Financial Concerns</a:t>
            </a:r>
          </a:p>
          <a:p>
            <a:pPr marL="0" indent="0">
              <a:buNone/>
            </a:pPr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Use of SAFSTOR Must be Limited, Conditional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Term of SAFSTOR Minimized/Optimized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Begin Decom at Earliest Possible Date</a:t>
            </a:r>
          </a:p>
          <a:p>
            <a:endParaRPr lang="en-US" sz="2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4"/>
              </a:solidFill>
            </a:endParaRPr>
          </a:p>
          <a:p>
            <a:endParaRPr lang="en-US" sz="2000" dirty="0">
              <a:solidFill>
                <a:schemeClr val="accent4"/>
              </a:solidFill>
            </a:endParaRPr>
          </a:p>
          <a:p>
            <a:endParaRPr lang="en-US" sz="2000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52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IRS Template">
      <a:dk1>
        <a:srgbClr val="292934"/>
      </a:dk1>
      <a:lt1>
        <a:srgbClr val="FFFFFF"/>
      </a:lt1>
      <a:dk2>
        <a:srgbClr val="B71509"/>
      </a:dk2>
      <a:lt2>
        <a:srgbClr val="F3F2DC"/>
      </a:lt2>
      <a:accent1>
        <a:srgbClr val="FFC000"/>
      </a:accent1>
      <a:accent2>
        <a:srgbClr val="FD7F1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825</Words>
  <Application>Microsoft Office PowerPoint</Application>
  <PresentationFormat>On-screen Show (4:3)</PresentationFormat>
  <Paragraphs>196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Responsible – accountable – transparent – democratic Overview Of CAN-NIRS Comments</vt:lpstr>
      <vt:lpstr>NIRS and CAN Plans</vt:lpstr>
      <vt:lpstr>Where is NRC Headed?</vt:lpstr>
      <vt:lpstr>1. Require Full Decom Funds</vt:lpstr>
      <vt:lpstr>2. No Use of Decom Funds for Non-Decom Expenses</vt:lpstr>
      <vt:lpstr>3. Restore NEPA Compliance</vt:lpstr>
      <vt:lpstr>4. Restore Public Hearing Rights and Democratic Safeguards</vt:lpstr>
      <vt:lpstr>5. Require Full Decom Plans</vt:lpstr>
      <vt:lpstr>6. Place Restrictions on SAFSTOR and DECON</vt:lpstr>
      <vt:lpstr>7. Create a 4th Decom Option</vt:lpstr>
      <vt:lpstr>9. Allow States to Regulate Decom</vt:lpstr>
      <vt:lpstr>8. Establish Site-Specific Advisory Boards</vt:lpstr>
      <vt:lpstr>10. Require Inspections and Oversight</vt:lpstr>
      <vt:lpstr>11. Increase Decom License Fees </vt:lpstr>
      <vt:lpstr>Summary of Recommendations</vt:lpstr>
      <vt:lpstr>Responsible – accountable – transparent – democratic Overview Of CAN-NIRS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Nuclear Industry’s Response:  Dereg 2.0 and the assault on climate solutions</dc:title>
  <dc:creator>Tim Judson</dc:creator>
  <cp:lastModifiedBy>deb</cp:lastModifiedBy>
  <cp:revision>113</cp:revision>
  <dcterms:created xsi:type="dcterms:W3CDTF">2014-05-05T16:29:14Z</dcterms:created>
  <dcterms:modified xsi:type="dcterms:W3CDTF">2016-02-22T18:42:07Z</dcterms:modified>
</cp:coreProperties>
</file>